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3" r:id="rId3"/>
    <p:sldId id="257" r:id="rId4"/>
    <p:sldId id="258" r:id="rId5"/>
    <p:sldId id="260" r:id="rId6"/>
    <p:sldId id="259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9A537DC-B5DE-5648-8D76-A7E687FD337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37DC-B5DE-5648-8D76-A7E687FD337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C689-8973-3E48-B02A-1981FED2862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37DC-B5DE-5648-8D76-A7E687FD337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C689-8973-3E48-B02A-1981FED28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37DC-B5DE-5648-8D76-A7E687FD337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C689-8973-3E48-B02A-1981FED28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9A537DC-B5DE-5648-8D76-A7E687FD337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9A537DC-B5DE-5648-8D76-A7E687FD337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C689-8973-3E48-B02A-1981FED286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37DC-B5DE-5648-8D76-A7E687FD337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C689-8973-3E48-B02A-1981FED286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A537DC-B5DE-5648-8D76-A7E687FD337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C689-8973-3E48-B02A-1981FED286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A537DC-B5DE-5648-8D76-A7E687FD337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C689-8973-3E48-B02A-1981FED286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9A537DC-B5DE-5648-8D76-A7E687FD337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C689-8973-3E48-B02A-1981FED286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37DC-B5DE-5648-8D76-A7E687FD337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C689-8973-3E48-B02A-1981FED28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37DC-B5DE-5648-8D76-A7E687FD337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C689-8973-3E48-B02A-1981FED286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37DC-B5DE-5648-8D76-A7E687FD337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C689-8973-3E48-B02A-1981FED286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37DC-B5DE-5648-8D76-A7E687FD337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C689-8973-3E48-B02A-1981FED286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9A537DC-B5DE-5648-8D76-A7E687FD337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9A537DC-B5DE-5648-8D76-A7E687FD337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BC5CC689-8973-3E48-B02A-1981FED286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37DC-B5DE-5648-8D76-A7E687FD337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C689-8973-3E48-B02A-1981FED28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37DC-B5DE-5648-8D76-A7E687FD337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C689-8973-3E48-B02A-1981FED2862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37DC-B5DE-5648-8D76-A7E687FD337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BC5CC689-8973-3E48-B02A-1981FED28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37DC-B5DE-5648-8D76-A7E687FD337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C689-8973-3E48-B02A-1981FED2862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9A537DC-B5DE-5648-8D76-A7E687FD337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C5CC689-8973-3E48-B02A-1981FED286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hyperlink" Target="https://net2.umkc.edu/intapps/ur-link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greerj@umkc.edu" TargetMode="External"/><Relationship Id="rId3" Type="http://schemas.openxmlformats.org/officeDocument/2006/relationships/hyperlink" Target="mailto:greerj@umkc.edu.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Undergraduate Research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@UMKC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n-US" dirty="0" smtClean="0">
                <a:solidFill>
                  <a:srgbClr val="0000FF"/>
                </a:solidFill>
              </a:rPr>
              <a:t>Faculty Senate</a:t>
            </a:r>
            <a:endParaRPr lang="en-US" dirty="0" smtClean="0">
              <a:solidFill>
                <a:srgbClr val="0000FF"/>
              </a:solidFill>
            </a:endParaRPr>
          </a:p>
          <a:p>
            <a:pPr algn="r"/>
            <a:r>
              <a:rPr lang="en-US" dirty="0" smtClean="0">
                <a:solidFill>
                  <a:srgbClr val="0000FF"/>
                </a:solidFill>
              </a:rPr>
              <a:t>1 March 2016</a:t>
            </a:r>
            <a:endParaRPr lang="en-US" dirty="0" smtClean="0">
              <a:solidFill>
                <a:srgbClr val="0000FF"/>
              </a:solidFill>
            </a:endParaRPr>
          </a:p>
          <a:p>
            <a:pPr algn="r"/>
            <a:r>
              <a:rPr lang="en-US" dirty="0" smtClean="0">
                <a:solidFill>
                  <a:srgbClr val="0000FF"/>
                </a:solidFill>
              </a:rPr>
              <a:t>Dr. Jane Greer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610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Definition of Undergraduate Research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7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Student is mentored by a faculty member.	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8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• </a:t>
            </a:r>
            <a:r>
              <a:rPr lang="en-US" dirty="0" smtClean="0">
                <a:solidFill>
                  <a:srgbClr val="0000FF"/>
                </a:solidFill>
              </a:rPr>
              <a:t>Student makes a contribution to knowledge, however modest.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Student uses research, scholarly, or artistic methods that are widely accepted in the field.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6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Student disseminates his/her work beyond the classroom.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706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6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Two Broad Goals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Helping students take their education to new places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(High Impact Education Practice—George </a:t>
            </a:r>
            <a:r>
              <a:rPr lang="en-US" sz="1200" dirty="0" err="1" smtClean="0">
                <a:solidFill>
                  <a:srgbClr val="0000FF"/>
                </a:solidFill>
              </a:rPr>
              <a:t>Kuh</a:t>
            </a:r>
            <a:r>
              <a:rPr lang="en-US" sz="1200" dirty="0" smtClean="0">
                <a:solidFill>
                  <a:srgbClr val="0000FF"/>
                </a:solidFill>
              </a:rPr>
              <a:t>)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Helping faculty intertwine their research/artistic interests with their teaching responsibilities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144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 Brief History of Undergraduate Research @ UMKC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Around 2001:  SEARCH—</a:t>
            </a:r>
            <a:r>
              <a:rPr lang="en-US" i="1" dirty="0" smtClean="0">
                <a:solidFill>
                  <a:srgbClr val="0000FF"/>
                </a:solidFill>
              </a:rPr>
              <a:t>Students Engaged in Arts, Research, and Creativity Activity</a:t>
            </a:r>
          </a:p>
          <a:p>
            <a:endParaRPr lang="en-US" i="1" dirty="0" smtClean="0">
              <a:solidFill>
                <a:srgbClr val="0000FF"/>
              </a:solidFill>
            </a:endParaRPr>
          </a:p>
          <a:p>
            <a:pPr marL="1149350" lvl="5" indent="-457200">
              <a:buNone/>
            </a:pP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•  </a:t>
            </a:r>
            <a:r>
              <a:rPr lang="en-US" dirty="0" smtClean="0">
                <a:solidFill>
                  <a:srgbClr val="0000FF"/>
                </a:solidFill>
              </a:rPr>
              <a:t>Provides students with $1,250 in expenses to complete a project under the direction of a faculty mentor</a:t>
            </a:r>
          </a:p>
          <a:p>
            <a:pPr marL="1149350" lvl="5" indent="-457200">
              <a:buNone/>
            </a:pPr>
            <a:r>
              <a:rPr lang="en-US" dirty="0" smtClean="0">
                <a:solidFill>
                  <a:srgbClr val="0000FF"/>
                </a:solidFill>
              </a:rPr>
              <a:t>•   Students present at SEARCH Symposium (April)</a:t>
            </a:r>
          </a:p>
          <a:p>
            <a:pPr marL="1149350" lvl="5" indent="-457200">
              <a:buNone/>
            </a:pPr>
            <a:r>
              <a:rPr lang="en-US" dirty="0" smtClean="0">
                <a:solidFill>
                  <a:srgbClr val="0000FF"/>
                </a:solidFill>
              </a:rPr>
              <a:t>•   Great reviews from students and faculty, but only serves about 25 to 30 students a year</a:t>
            </a:r>
          </a:p>
          <a:p>
            <a:pPr marL="457200" lvl="2" indent="-457200"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457200" lvl="2" indent="-457200">
              <a:buNone/>
            </a:pPr>
            <a:r>
              <a:rPr lang="en-US" dirty="0" smtClean="0">
                <a:solidFill>
                  <a:srgbClr val="0000FF"/>
                </a:solidFill>
              </a:rPr>
              <a:t>(Visionaries:  </a:t>
            </a:r>
            <a:r>
              <a:rPr lang="en-US" dirty="0" err="1" smtClean="0">
                <a:solidFill>
                  <a:srgbClr val="0000FF"/>
                </a:solidFill>
              </a:rPr>
              <a:t>Bibi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Cronwell</a:t>
            </a:r>
            <a:r>
              <a:rPr lang="en-US" dirty="0" smtClean="0">
                <a:solidFill>
                  <a:srgbClr val="0000FF"/>
                </a:solidFill>
              </a:rPr>
              <a:t>, Jim </a:t>
            </a:r>
            <a:r>
              <a:rPr lang="en-US" dirty="0" err="1" smtClean="0">
                <a:solidFill>
                  <a:srgbClr val="0000FF"/>
                </a:solidFill>
              </a:rPr>
              <a:t>Murowchick</a:t>
            </a:r>
            <a:r>
              <a:rPr lang="en-US" dirty="0" smtClean="0">
                <a:solidFill>
                  <a:srgbClr val="0000FF"/>
                </a:solidFill>
              </a:rPr>
              <a:t>, Diane </a:t>
            </a:r>
            <a:r>
              <a:rPr lang="en-US" dirty="0" err="1" smtClean="0">
                <a:solidFill>
                  <a:srgbClr val="0000FF"/>
                </a:solidFill>
              </a:rPr>
              <a:t>Filion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79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Strategic Planning, 2011-2012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Taskforce on Undergraduate Research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16 Faculty and Staff from 10 units (humanities, health sciences, business, social sciences, computing &amp; engineering, arts, physical sciences)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Reviewed UR programs at 45 post-secondary institutions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OIR surveyed faculty and students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Thirty-one page final report, plus appendices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830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What’s New with UR @ UMKC. . .  </a:t>
            </a:r>
            <a:br>
              <a:rPr lang="en-US" dirty="0" smtClean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Strategic Investment from UM-System ($125K for Five Years beginning in 2014)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rgbClr val="0000FF"/>
                </a:solidFill>
              </a:rPr>
              <a:t>&amp; Why?</a:t>
            </a:r>
            <a:endParaRPr lang="en-US" sz="3600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Support recruitment &amp; retention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Improve institutional lives of faculty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10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UR @ UMKC . . . More than SEARCH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7"/>
          </p:nvPr>
        </p:nvSpPr>
        <p:spPr>
          <a:xfrm>
            <a:off x="502920" y="1852322"/>
            <a:ext cx="3657413" cy="2099601"/>
          </a:xfrm>
        </p:spPr>
        <p:txBody>
          <a:bodyPr>
            <a:normAutofit fontScale="92500"/>
          </a:bodyPr>
          <a:lstStyle/>
          <a:p>
            <a:r>
              <a:rPr lang="en-US" b="1" dirty="0" err="1" smtClean="0">
                <a:solidFill>
                  <a:srgbClr val="0000FF"/>
                </a:solidFill>
              </a:rPr>
              <a:t>EUReka</a:t>
            </a:r>
            <a:r>
              <a:rPr lang="en-US" b="1" dirty="0" smtClean="0">
                <a:solidFill>
                  <a:srgbClr val="0000FF"/>
                </a:solidFill>
              </a:rPr>
              <a:t>! Courses</a:t>
            </a:r>
          </a:p>
          <a:p>
            <a:pPr marL="22860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•  Designating specific courses as embodying 4 characteristics of UR</a:t>
            </a:r>
          </a:p>
          <a:p>
            <a:pPr marL="22860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•  CFP for 100-/200-level courses will be issued in early February with deadline in late March.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8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SUROP: Summer Research Opportunity</a:t>
            </a:r>
          </a:p>
          <a:p>
            <a:pPr marL="22860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•  Students received $2000 tuition grant and up to $1250 in research funds; $1000 stipend for faculty mentor</a:t>
            </a:r>
          </a:p>
          <a:p>
            <a:pPr marL="22860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•  CFP will be issued on January 23 , with March 13 deadline.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UR-Linked  </a:t>
            </a:r>
          </a:p>
          <a:p>
            <a:pPr marL="22860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•  Database where faculty can enter profiles/projects and students can search for matches with their research/artistic interests.</a:t>
            </a:r>
          </a:p>
          <a:p>
            <a:pPr marL="22860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•</a:t>
            </a:r>
            <a:r>
              <a:rPr lang="en-US" dirty="0" smtClean="0">
                <a:solidFill>
                  <a:srgbClr val="0000FF"/>
                </a:solidFill>
                <a:hlinkClick r:id="rId2"/>
              </a:rPr>
              <a:t>https://net2.umkc.edu/intapps/ur-links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6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•  </a:t>
            </a:r>
            <a:r>
              <a:rPr lang="en-US" b="1" dirty="0" smtClean="0">
                <a:solidFill>
                  <a:srgbClr val="0000FF"/>
                </a:solidFill>
              </a:rPr>
              <a:t>SEARCH</a:t>
            </a:r>
          </a:p>
          <a:p>
            <a:pPr marL="22860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•  Remains unchanged--$1250 in expenses for projects undertaken through the academic year.</a:t>
            </a:r>
          </a:p>
          <a:p>
            <a:pPr marL="22860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•  CFP in August, with deadline in early September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605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Easy Action Steps for Busy Senators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700" dirty="0">
                <a:solidFill>
                  <a:srgbClr val="3366FF"/>
                </a:solidFill>
              </a:rPr>
              <a:t>Encourage faculty in your department to create a profile and register projects on UR-</a:t>
            </a:r>
            <a:r>
              <a:rPr lang="en-US" sz="1700" dirty="0">
                <a:solidFill>
                  <a:srgbClr val="3366FF"/>
                </a:solidFill>
              </a:rPr>
              <a:t> </a:t>
            </a:r>
            <a:r>
              <a:rPr lang="en-US" sz="1700" dirty="0">
                <a:solidFill>
                  <a:srgbClr val="3366FF"/>
                </a:solidFill>
              </a:rPr>
              <a:t>Linked:  http://</a:t>
            </a:r>
            <a:r>
              <a:rPr lang="en-US" sz="1700" dirty="0" err="1">
                <a:solidFill>
                  <a:srgbClr val="3366FF"/>
                </a:solidFill>
              </a:rPr>
              <a:t>www.umkc.edu</a:t>
            </a:r>
            <a:r>
              <a:rPr lang="en-US" sz="1700" dirty="0">
                <a:solidFill>
                  <a:srgbClr val="3366FF"/>
                </a:solidFill>
              </a:rPr>
              <a:t>/</a:t>
            </a:r>
            <a:r>
              <a:rPr lang="en-US" sz="1700" dirty="0" err="1">
                <a:solidFill>
                  <a:srgbClr val="3366FF"/>
                </a:solidFill>
              </a:rPr>
              <a:t>searchsite</a:t>
            </a:r>
            <a:r>
              <a:rPr lang="en-US" sz="1700" dirty="0">
                <a:solidFill>
                  <a:srgbClr val="3366FF"/>
                </a:solidFill>
              </a:rPr>
              <a:t>/database/</a:t>
            </a:r>
            <a:r>
              <a:rPr lang="en-US" sz="1700" dirty="0" err="1">
                <a:solidFill>
                  <a:srgbClr val="3366FF"/>
                </a:solidFill>
              </a:rPr>
              <a:t>index.shtml</a:t>
            </a:r>
            <a:endParaRPr lang="en-US" sz="1700" dirty="0">
              <a:solidFill>
                <a:srgbClr val="3366FF"/>
              </a:solidFill>
            </a:endParaRPr>
          </a:p>
          <a:p>
            <a:r>
              <a:rPr lang="en-US" sz="1700" dirty="0" smtClean="0">
                <a:solidFill>
                  <a:srgbClr val="3366FF"/>
                </a:solidFill>
              </a:rPr>
              <a:t>Consider creating/revising </a:t>
            </a:r>
            <a:r>
              <a:rPr lang="en-US" sz="1700" dirty="0">
                <a:solidFill>
                  <a:srgbClr val="3366FF"/>
                </a:solidFill>
              </a:rPr>
              <a:t>courses for </a:t>
            </a:r>
            <a:r>
              <a:rPr lang="en-US" sz="1700" dirty="0" err="1">
                <a:solidFill>
                  <a:srgbClr val="3366FF"/>
                </a:solidFill>
              </a:rPr>
              <a:t>EUReka</a:t>
            </a:r>
            <a:r>
              <a:rPr lang="en-US" sz="1700" dirty="0">
                <a:solidFill>
                  <a:srgbClr val="3366FF"/>
                </a:solidFill>
              </a:rPr>
              <a:t> </a:t>
            </a:r>
            <a:r>
              <a:rPr lang="en-US" sz="1700" dirty="0" smtClean="0">
                <a:solidFill>
                  <a:srgbClr val="3366FF"/>
                </a:solidFill>
              </a:rPr>
              <a:t>designation</a:t>
            </a:r>
            <a:r>
              <a:rPr lang="en-US" sz="1700" dirty="0">
                <a:solidFill>
                  <a:srgbClr val="3366FF"/>
                </a:solidFill>
              </a:rPr>
              <a:t>.  </a:t>
            </a:r>
            <a:r>
              <a:rPr lang="en-US" sz="1700" dirty="0" smtClean="0">
                <a:solidFill>
                  <a:srgbClr val="3366FF"/>
                </a:solidFill>
              </a:rPr>
              <a:t>Rolling deadline.</a:t>
            </a:r>
          </a:p>
          <a:p>
            <a:r>
              <a:rPr lang="en-US" sz="1700" dirty="0" smtClean="0">
                <a:solidFill>
                  <a:srgbClr val="3366FF"/>
                </a:solidFill>
              </a:rPr>
              <a:t> </a:t>
            </a:r>
            <a:r>
              <a:rPr lang="en-US" sz="1700" dirty="0">
                <a:solidFill>
                  <a:srgbClr val="3366FF"/>
                </a:solidFill>
              </a:rPr>
              <a:t>Acknowledge faculty mentors in your department -- round of applause at dept. meeting; acknowledgment in dept. newsletter or Web site; thank you note/e-</a:t>
            </a:r>
            <a:r>
              <a:rPr lang="en-US" sz="1700" dirty="0" smtClean="0">
                <a:solidFill>
                  <a:srgbClr val="3366FF"/>
                </a:solidFill>
              </a:rPr>
              <a:t>mail.</a:t>
            </a:r>
          </a:p>
          <a:p>
            <a:r>
              <a:rPr lang="en-US" sz="1700" dirty="0">
                <a:solidFill>
                  <a:srgbClr val="3366FF"/>
                </a:solidFill>
              </a:rPr>
              <a:t>Make sure UR efforts in your department get “counted.”  Send Jane Greer </a:t>
            </a:r>
            <a:r>
              <a:rPr lang="en-US" sz="1700" u="sng" dirty="0">
                <a:solidFill>
                  <a:srgbClr val="3366FF"/>
                </a:solidFill>
                <a:hlinkClick r:id="rId2"/>
              </a:rPr>
              <a:t>greerj@umkc.edu</a:t>
            </a:r>
            <a:r>
              <a:rPr lang="en-US" sz="1700" dirty="0">
                <a:solidFill>
                  <a:srgbClr val="3366FF"/>
                </a:solidFill>
              </a:rPr>
              <a:t>  a quick e-mail with info about undergraduate researchers funded by NSF, departmental symposium featuring senior capstones, etc.  E-mails welcome at any time</a:t>
            </a:r>
            <a:r>
              <a:rPr lang="en-US" sz="1700" dirty="0" smtClean="0">
                <a:solidFill>
                  <a:srgbClr val="3366FF"/>
                </a:solidFill>
              </a:rPr>
              <a:t>!</a:t>
            </a:r>
          </a:p>
          <a:p>
            <a:r>
              <a:rPr lang="en-US" sz="1800" dirty="0">
                <a:solidFill>
                  <a:srgbClr val="3366FF"/>
                </a:solidFill>
              </a:rPr>
              <a:t>UR @ UMKC is a work-in-progress.  If you have ideas, concerns or suggestions, please be in touch!  </a:t>
            </a:r>
            <a:r>
              <a:rPr lang="en-US" sz="1800" u="sng" dirty="0">
                <a:solidFill>
                  <a:srgbClr val="3366FF"/>
                </a:solidFill>
                <a:hlinkClick r:id="rId3"/>
              </a:rPr>
              <a:t>greerj@umkc.edu.</a:t>
            </a:r>
            <a:endParaRPr lang="en-US" sz="1800" dirty="0">
              <a:solidFill>
                <a:srgbClr val="3366FF"/>
              </a:solidFill>
            </a:endParaRPr>
          </a:p>
          <a:p>
            <a:endParaRPr lang="en-US" sz="1700" dirty="0">
              <a:solidFill>
                <a:srgbClr val="3366FF"/>
              </a:solidFill>
            </a:endParaRPr>
          </a:p>
          <a:p>
            <a:endParaRPr lang="en-US" dirty="0">
              <a:solidFill>
                <a:srgbClr val="3366FF"/>
              </a:solidFill>
            </a:endParaRPr>
          </a:p>
          <a:p>
            <a:endParaRPr lang="en-US" dirty="0"/>
          </a:p>
          <a:p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120116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Custom 2">
      <a:dk1>
        <a:srgbClr val="FFFF00"/>
      </a:dk1>
      <a:lt1>
        <a:srgbClr val="FFFFFF"/>
      </a:lt1>
      <a:dk2>
        <a:srgbClr val="D1282E"/>
      </a:dk2>
      <a:lt2>
        <a:srgbClr val="C8C8B1"/>
      </a:lt2>
      <a:accent1>
        <a:srgbClr val="FFFF00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68</TotalTime>
  <Words>584</Words>
  <Application>Microsoft Macintosh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Advantage</vt:lpstr>
      <vt:lpstr>Undergraduate Research @UMKC</vt:lpstr>
      <vt:lpstr>Definition of Undergraduate Research</vt:lpstr>
      <vt:lpstr>Two Broad Goals</vt:lpstr>
      <vt:lpstr>A Brief History of Undergraduate Research @ UMKC</vt:lpstr>
      <vt:lpstr>Strategic Planning, 2011-2012</vt:lpstr>
      <vt:lpstr>What’s New with UR @ UMKC. . .   </vt:lpstr>
      <vt:lpstr>UR @ UMKC . . . More than SEARCH</vt:lpstr>
      <vt:lpstr>Easy Action Steps for Busy Senators</vt:lpstr>
    </vt:vector>
  </TitlesOfParts>
  <Company>University of Missouri - Kansas City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Undergraduate Research @UMKC</dc:title>
  <dc:creator>Jane Greer</dc:creator>
  <cp:lastModifiedBy>Jane Greer</cp:lastModifiedBy>
  <cp:revision>11</cp:revision>
  <cp:lastPrinted>2015-01-12T17:05:20Z</cp:lastPrinted>
  <dcterms:created xsi:type="dcterms:W3CDTF">2015-01-12T16:23:35Z</dcterms:created>
  <dcterms:modified xsi:type="dcterms:W3CDTF">2016-02-29T20:20:39Z</dcterms:modified>
</cp:coreProperties>
</file>